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318" r:id="rId2"/>
    <p:sldId id="355" r:id="rId3"/>
    <p:sldId id="356" r:id="rId4"/>
    <p:sldId id="357" r:id="rId5"/>
    <p:sldId id="362" r:id="rId6"/>
    <p:sldId id="358" r:id="rId7"/>
    <p:sldId id="359" r:id="rId8"/>
    <p:sldId id="365" r:id="rId9"/>
    <p:sldId id="363" r:id="rId10"/>
    <p:sldId id="364" r:id="rId11"/>
    <p:sldId id="360" r:id="rId12"/>
    <p:sldId id="361" r:id="rId13"/>
    <p:sldId id="349" r:id="rId14"/>
    <p:sldId id="353" r:id="rId15"/>
    <p:sldId id="354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5D5"/>
    <a:srgbClr val="80FF00"/>
    <a:srgbClr val="00FF00"/>
    <a:srgbClr val="669B48"/>
    <a:srgbClr val="4682C7"/>
    <a:srgbClr val="00B0EB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7" autoAdjust="0"/>
    <p:restoredTop sz="90370" autoAdjust="0"/>
  </p:normalViewPr>
  <p:slideViewPr>
    <p:cSldViewPr snapToGrid="0">
      <p:cViewPr varScale="1">
        <p:scale>
          <a:sx n="164" d="100"/>
          <a:sy n="164" d="100"/>
        </p:scale>
        <p:origin x="-102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226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</a:defRPr>
            </a:lvl1pPr>
          </a:lstStyle>
          <a:p>
            <a:r>
              <a:rPr lang="en-US"/>
              <a:t>Visual Studio Live! Las Vegas 2011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charset="0"/>
              </a:defRPr>
            </a:lvl1pPr>
          </a:lstStyle>
          <a:p>
            <a:fld id="{577E5F8E-A22C-4219-BB4C-DB71246CA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Medium" pitchFamily="34" charset="0"/>
              </a:defRPr>
            </a:lvl1pPr>
          </a:lstStyle>
          <a:p>
            <a:r>
              <a:rPr lang="en-US"/>
              <a:t>Visual Studio Live! Las Vegas 2011MGB 2003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Medium" pitchFamily="34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Franklin Gothic Medium" pitchFamily="34" charset="0"/>
                <a:cs typeface="Arial" charset="0"/>
              </a:defRPr>
            </a:lvl1pPr>
          </a:lstStyle>
          <a:p>
            <a:r>
              <a:rPr lang="en-US">
                <a:cs typeface="+mn-cs"/>
              </a:rPr>
              <a:t>© 2003 Microsoft Corporation. All rights reserved.</a:t>
            </a:r>
          </a:p>
          <a:p>
            <a:pPr eaLnBrk="0" hangingPunct="0"/>
            <a:r>
              <a:rPr lang="en-US"/>
              <a:t>This presentation is for informational purposes only. Microsoft makes no warranties, express or implied, in this summary.</a:t>
            </a:r>
            <a:endParaRPr lang="en-US" sz="1200">
              <a:cs typeface="+mn-cs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Medium" pitchFamily="34" charset="0"/>
              </a:defRPr>
            </a:lvl1pPr>
          </a:lstStyle>
          <a:p>
            <a:fld id="{2EBBA783-26AD-4B42-9137-B69FDD389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716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233363" indent="9525" algn="l" rtl="0" fontAlgn="base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457200" indent="-9525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681038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904875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Visual Studio Live! Las Vegas 2011MGB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2003 Microsoft Corporation. All rights reserved.</a:t>
            </a:r>
          </a:p>
          <a:p>
            <a:pPr eaLnBrk="0" hangingPunct="0"/>
            <a:r>
              <a:rPr lang="en-US"/>
              <a:t>This presentation is for informational purposes only. Microsoft makes no warranties, express or implied, in this summary.</a:t>
            </a:r>
            <a:endParaRPr lang="en-US" sz="120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738" y="4278313"/>
            <a:ext cx="5978525" cy="4592637"/>
          </a:xfrm>
          <a:ln/>
        </p:spPr>
        <p:txBody>
          <a:bodyPr lIns="92614" tIns="47092" rIns="92614" bIns="47092"/>
          <a:lstStyle/>
          <a:p>
            <a:endParaRPr lang="en-US"/>
          </a:p>
        </p:txBody>
      </p:sp>
      <p:sp>
        <p:nvSpPr>
          <p:cNvPr id="189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blackWhite">
          <a:xfrm>
            <a:off x="334963" y="676275"/>
            <a:ext cx="6135687" cy="34528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off actual boards during this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7214A-F3AF-42FD-9F9F-20FE88494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6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MPU</a:t>
            </a:r>
            <a:r>
              <a:rPr lang="en-US" baseline="0" dirty="0" smtClean="0"/>
              <a:t> vendor has their own (often expensive) </a:t>
            </a:r>
            <a:r>
              <a:rPr lang="en-US" baseline="0" dirty="0" err="1" smtClean="0"/>
              <a:t>toolchain</a:t>
            </a:r>
            <a:r>
              <a:rPr lang="en-US" baseline="0" dirty="0" smtClean="0"/>
              <a:t> if you want to code natively. It’s more standardized when you get to the NETMF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7214A-F3AF-42FD-9F9F-20FE88494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Andrew weigh</a:t>
            </a:r>
            <a:r>
              <a:rPr lang="en-US" baseline="0" dirty="0" smtClean="0"/>
              <a:t> in on the Low Memory/Low CPU with his encoding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7214A-F3AF-42FD-9F9F-20FE88494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8255"/>
            <a:ext cx="7772400" cy="1102519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432" y="1965305"/>
            <a:ext cx="7775312" cy="60317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65000"/>
                  </a:schemeClr>
                </a:solidFill>
                <a:effectLst/>
              </a:rPr>
              <a:t>(AKA: Let’s see how many product names will fit in a session title)</a:t>
            </a:r>
            <a:br>
              <a:rPr lang="en-US" sz="1400" dirty="0" smtClean="0">
                <a:solidFill>
                  <a:schemeClr val="tx1">
                    <a:lumMod val="65000"/>
                  </a:schemeClr>
                </a:solidFill>
                <a:effectLst/>
              </a:rPr>
            </a:br>
            <a:r>
              <a:rPr lang="en-US" sz="1400" dirty="0" smtClean="0">
                <a:solidFill>
                  <a:schemeClr val="tx1">
                    <a:lumMod val="65000"/>
                  </a:schemeClr>
                </a:solidFill>
                <a:effectLst/>
              </a:rPr>
              <a:t>(or, the live version of part of chapters 21 and 22 of Silverlight 5 in Action)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77587" y="3182714"/>
            <a:ext cx="4544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Pete Brown</a:t>
            </a:r>
          </a:p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Developer Community Program Manager, Microsoft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http://10rem.net, Twitter:</a:t>
            </a:r>
            <a:r>
              <a:rPr lang="en-US" sz="1400" kern="1200" baseline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@pete_brown, </a:t>
            </a:r>
            <a:r>
              <a:rPr lang="en-US" sz="1400" baseline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pete.brown@microsoft.com</a:t>
            </a:r>
            <a:endParaRPr lang="en-US" sz="1400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33" y="3256569"/>
            <a:ext cx="757687" cy="9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524" y="3256569"/>
            <a:ext cx="766185" cy="9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14" y="3256569"/>
            <a:ext cx="766186" cy="96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Documents\Images\Headshots and Events\pmb_fall_2011_color_cropped_800px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43" y="3256569"/>
            <a:ext cx="949704" cy="9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6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1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5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7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51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Segoe UI Light" pitchFamily="34" charset="0"/>
              </a:defRPr>
            </a:lvl1pPr>
          </a:lstStyle>
          <a:p>
            <a:fld id="{DC0237A0-6C2D-4BF2-889F-DB6975BC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716" r:id="rId7"/>
    <p:sldLayoutId id="2147483672" r:id="rId8"/>
    <p:sldLayoutId id="2147483715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Wingdings" pitchFamily="2" charset="2"/>
        <a:buChar char="§"/>
        <a:defRPr sz="24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>
              <a:lumMod val="75000"/>
            </a:schemeClr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Char char="§"/>
        <a:defRPr sz="1800">
          <a:solidFill>
            <a:schemeClr val="tx1">
              <a:lumMod val="75000"/>
            </a:schemeClr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75000"/>
            </a:schemeClr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7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foo@pete_brown.com" TargetMode="External"/><Relationship Id="rId3" Type="http://schemas.openxmlformats.org/officeDocument/2006/relationships/hyperlink" Target="http://netmf.codeplex.com/" TargetMode="External"/><Relationship Id="rId7" Type="http://schemas.openxmlformats.org/officeDocument/2006/relationships/hyperlink" Target="http://10rem.net/" TargetMode="External"/><Relationship Id="rId2" Type="http://schemas.openxmlformats.org/officeDocument/2006/relationships/hyperlink" Target="http://netmf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etduino.com/" TargetMode="External"/><Relationship Id="rId5" Type="http://schemas.openxmlformats.org/officeDocument/2006/relationships/hyperlink" Target="http://tinyclr.com/" TargetMode="External"/><Relationship Id="rId4" Type="http://schemas.openxmlformats.org/officeDocument/2006/relationships/hyperlink" Target="http://netmf.com/gadgeteer" TargetMode="External"/><Relationship Id="rId9" Type="http://schemas.openxmlformats.org/officeDocument/2006/relationships/hyperlink" Target="mailto:pete.brown@microsoft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.NET Micro Framework </a:t>
            </a:r>
            <a:br>
              <a:rPr lang="en-US" sz="4400" dirty="0" smtClean="0"/>
            </a:br>
            <a:r>
              <a:rPr lang="en-US" sz="4400" dirty="0" smtClean="0"/>
              <a:t>and .NET </a:t>
            </a:r>
            <a:r>
              <a:rPr lang="en-US" sz="4400" dirty="0" err="1" smtClean="0"/>
              <a:t>Gadgeteer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.NET on tiny devices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3425371" y="2052637"/>
            <a:ext cx="4851854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eaLnBrk="1" hangingPunct="1"/>
            <a:endParaRPr lang="en-US" b="1" dirty="0">
              <a:solidFill>
                <a:srgbClr val="FFCC00"/>
              </a:solidFill>
              <a:latin typeface="Arial" charset="0"/>
            </a:endParaRPr>
          </a:p>
          <a:p>
            <a:pPr eaLnBrk="1" hangingPunct="1"/>
            <a:endParaRPr lang="en-US" sz="1400" dirty="0">
              <a:latin typeface="Times New Roman" pitchFamily="2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Microsoft is Making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 good will</a:t>
            </a:r>
          </a:p>
          <a:p>
            <a:pPr lvl="1"/>
            <a:r>
              <a:rPr lang="en-US" dirty="0" smtClean="0"/>
              <a:t>VS2010 Express is free</a:t>
            </a:r>
          </a:p>
          <a:p>
            <a:r>
              <a:rPr lang="en-US" dirty="0" smtClean="0"/>
              <a:t>No Money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no licensing costs</a:t>
            </a:r>
          </a:p>
          <a:p>
            <a:pPr lvl="1"/>
            <a:r>
              <a:rPr lang="en-US" dirty="0" smtClean="0"/>
              <a:t>.</a:t>
            </a:r>
            <a:r>
              <a:rPr lang="en-US" dirty="0"/>
              <a:t>NET MF is fully open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You can even use </a:t>
            </a:r>
            <a:r>
              <a:rPr lang="en-US" dirty="0" err="1" smtClean="0"/>
              <a:t>MonoDevelop</a:t>
            </a:r>
            <a:r>
              <a:rPr lang="en-US" dirty="0" smtClean="0"/>
              <a:t> for </a:t>
            </a:r>
            <a:r>
              <a:rPr lang="en-US" dirty="0" err="1" smtClean="0"/>
              <a:t>Netduino</a:t>
            </a:r>
            <a:r>
              <a:rPr lang="en-US" dirty="0" smtClean="0"/>
              <a:t> development</a:t>
            </a:r>
            <a:endParaRPr lang="en-US" dirty="0"/>
          </a:p>
          <a:p>
            <a:r>
              <a:rPr lang="en-US" dirty="0" smtClean="0"/>
              <a:t>Most users of NETMF are developers who already have C# skills</a:t>
            </a:r>
          </a:p>
          <a:p>
            <a:pPr lvl="1"/>
            <a:r>
              <a:rPr lang="en-US" dirty="0" smtClean="0"/>
              <a:t>But we do attract some new blood to C#/.NET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1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Rapidly prototype hardware ideas</a:t>
            </a:r>
          </a:p>
          <a:p>
            <a:r>
              <a:rPr lang="en-US" dirty="0" smtClean="0"/>
              <a:t>Hone development skills</a:t>
            </a:r>
          </a:p>
          <a:p>
            <a:pPr lvl="1"/>
            <a:r>
              <a:rPr lang="en-US" dirty="0" smtClean="0"/>
              <a:t>Low memory</a:t>
            </a:r>
          </a:p>
          <a:p>
            <a:pPr lvl="1"/>
            <a:r>
              <a:rPr lang="en-US" dirty="0" smtClean="0"/>
              <a:t>Low CPU power</a:t>
            </a:r>
          </a:p>
          <a:p>
            <a:pPr lvl="1"/>
            <a:r>
              <a:rPr lang="en-US" dirty="0" smtClean="0"/>
              <a:t>Like coding for the 6502 again!</a:t>
            </a:r>
          </a:p>
          <a:p>
            <a:r>
              <a:rPr lang="en-US" dirty="0" smtClean="0"/>
              <a:t>Expand your horizons and geek out a bit</a:t>
            </a:r>
          </a:p>
          <a:p>
            <a:pPr lvl="1"/>
            <a:r>
              <a:rPr lang="en-US" dirty="0" smtClean="0"/>
              <a:t>Without having to re-learn C or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2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for new </a:t>
            </a:r>
            <a:r>
              <a:rPr lang="en-US" dirty="0" err="1" smtClean="0"/>
              <a:t>devs</a:t>
            </a:r>
            <a:r>
              <a:rPr lang="en-US" dirty="0" smtClean="0"/>
              <a:t> and your kids?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something cool</a:t>
            </a:r>
          </a:p>
          <a:p>
            <a:pPr lvl="1"/>
            <a:r>
              <a:rPr lang="en-US" dirty="0" smtClean="0"/>
              <a:t>Automate something in your house</a:t>
            </a:r>
          </a:p>
          <a:p>
            <a:pPr lvl="2"/>
            <a:r>
              <a:rPr lang="en-US" dirty="0" smtClean="0"/>
              <a:t>Lights, aquarium, a clock</a:t>
            </a:r>
          </a:p>
          <a:p>
            <a:pPr lvl="1"/>
            <a:r>
              <a:rPr lang="en-US" dirty="0" smtClean="0"/>
              <a:t>Create some electronics you need</a:t>
            </a:r>
          </a:p>
          <a:p>
            <a:pPr lvl="2"/>
            <a:r>
              <a:rPr lang="en-US" dirty="0" smtClean="0"/>
              <a:t>I’m building synthesizer-related things</a:t>
            </a:r>
          </a:p>
          <a:p>
            <a:pPr lvl="2"/>
            <a:r>
              <a:rPr lang="en-US" dirty="0" smtClean="0"/>
              <a:t>Self-aware world-destroying robots</a:t>
            </a:r>
          </a:p>
          <a:p>
            <a:pPr lvl="1"/>
            <a:r>
              <a:rPr lang="en-US" dirty="0" smtClean="0"/>
              <a:t>Gateway to electronics, robotics, *copters, and much </a:t>
            </a:r>
            <a:r>
              <a:rPr lang="en-US" dirty="0" err="1" smtClean="0"/>
              <a:t>much</a:t>
            </a:r>
            <a:r>
              <a:rPr lang="en-US" dirty="0" smtClean="0"/>
              <a:t> more</a:t>
            </a:r>
          </a:p>
          <a:p>
            <a:r>
              <a:rPr lang="en-US" dirty="0" smtClean="0"/>
              <a:t>Learn .NET and Visual Studio while doing it</a:t>
            </a:r>
          </a:p>
          <a:p>
            <a:pPr lvl="1"/>
            <a:r>
              <a:rPr lang="en-US" dirty="0" smtClean="0"/>
              <a:t>Obviously useful real-world skills</a:t>
            </a:r>
          </a:p>
        </p:txBody>
      </p:sp>
    </p:spTree>
    <p:extLst>
      <p:ext uri="{BB962C8B-B14F-4D97-AF65-F5344CB8AC3E}">
        <p14:creationId xmlns:p14="http://schemas.microsoft.com/office/powerpoint/2010/main" val="38728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I can blow something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.NET in your pocket</a:t>
            </a:r>
          </a:p>
          <a:p>
            <a:r>
              <a:rPr lang="en-US" dirty="0" smtClean="0"/>
              <a:t>An open-source, community-contribution success story for Microsoft</a:t>
            </a:r>
          </a:p>
          <a:p>
            <a:r>
              <a:rPr lang="en-US" dirty="0" err="1" smtClean="0"/>
              <a:t>Friggin</a:t>
            </a:r>
            <a:r>
              <a:rPr lang="en-US" dirty="0" smtClean="0"/>
              <a:t> cool to play with</a:t>
            </a:r>
          </a:p>
          <a:p>
            <a:r>
              <a:rPr lang="en-US" dirty="0" smtClean="0"/>
              <a:t>Small enough to sneak into the house without your Wife/Husband finding out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find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Micro Framework General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netmf.com</a:t>
            </a:r>
            <a:r>
              <a:rPr lang="en-US" dirty="0" smtClean="0"/>
              <a:t> 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netmf.codeplex.com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.NET </a:t>
            </a:r>
            <a:r>
              <a:rPr lang="en-US" dirty="0" err="1" smtClean="0"/>
              <a:t>Gadgeteer</a:t>
            </a:r>
            <a:endParaRPr lang="en-US" dirty="0"/>
          </a:p>
          <a:p>
            <a:pPr lvl="1"/>
            <a:r>
              <a:rPr lang="en-US" dirty="0" smtClean="0">
                <a:hlinkClick r:id="rId4"/>
              </a:rPr>
              <a:t>netmf.com/</a:t>
            </a:r>
            <a:r>
              <a:rPr lang="en-US" dirty="0" err="1" smtClean="0">
                <a:hlinkClick r:id="rId4"/>
              </a:rPr>
              <a:t>gadgeteer</a:t>
            </a:r>
            <a:r>
              <a:rPr lang="en-US" dirty="0" smtClean="0"/>
              <a:t>   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gadgeteer.codeplex.com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Vendor Community Sites</a:t>
            </a:r>
          </a:p>
          <a:p>
            <a:pPr lvl="1"/>
            <a:r>
              <a:rPr lang="en-US" dirty="0" smtClean="0">
                <a:hlinkClick r:id="rId5"/>
              </a:rPr>
              <a:t>tinyclr.com</a:t>
            </a:r>
            <a:r>
              <a:rPr lang="en-US" dirty="0" smtClean="0"/>
              <a:t> (GHI, primarily)</a:t>
            </a:r>
          </a:p>
          <a:p>
            <a:pPr lvl="1"/>
            <a:r>
              <a:rPr lang="en-US" dirty="0" smtClean="0">
                <a:hlinkClick r:id="rId6"/>
              </a:rPr>
              <a:t>netduino.com</a:t>
            </a:r>
            <a:r>
              <a:rPr lang="en-US" dirty="0" smtClean="0"/>
              <a:t> (Secret Labs)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Blog: </a:t>
            </a:r>
            <a:r>
              <a:rPr lang="en-US" dirty="0" smtClean="0">
                <a:hlinkClick r:id="rId7"/>
              </a:rPr>
              <a:t>10rem.net</a:t>
            </a:r>
            <a:endParaRPr lang="en-US" dirty="0" smtClean="0"/>
          </a:p>
          <a:p>
            <a:pPr lvl="1"/>
            <a:r>
              <a:rPr lang="en-US" dirty="0" smtClean="0"/>
              <a:t>Will include any updated source/examples</a:t>
            </a:r>
          </a:p>
          <a:p>
            <a:r>
              <a:rPr lang="en-US" dirty="0" smtClean="0"/>
              <a:t>Twitter: </a:t>
            </a:r>
            <a:r>
              <a:rPr lang="en-US" dirty="0" smtClean="0">
                <a:hlinkClick r:id="rId8"/>
              </a:rPr>
              <a:t>@pete_brown</a:t>
            </a:r>
            <a:endParaRPr lang="en-US" dirty="0" smtClean="0"/>
          </a:p>
          <a:p>
            <a:r>
              <a:rPr lang="en-US" dirty="0" smtClean="0"/>
              <a:t>Mail </a:t>
            </a:r>
            <a:r>
              <a:rPr lang="en-US" dirty="0" smtClean="0">
                <a:hlinkClick r:id="rId9"/>
              </a:rPr>
              <a:t>pete.brown@microsoft.com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NETMF: Many Form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development board style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 style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.NET </a:t>
            </a:r>
            <a:r>
              <a:rPr lang="en-US" dirty="0" err="1" smtClean="0"/>
              <a:t>Gadgeteer</a:t>
            </a:r>
            <a:r>
              <a:rPr lang="en-US" dirty="0" smtClean="0"/>
              <a:t>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3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Toolset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Studio 2010 for NETMF 4.1 and 4.2</a:t>
            </a:r>
          </a:p>
          <a:p>
            <a:pPr lvl="1"/>
            <a:r>
              <a:rPr lang="en-US" dirty="0" smtClean="0"/>
              <a:t>C# only for 4.1</a:t>
            </a:r>
          </a:p>
          <a:p>
            <a:pPr lvl="1"/>
            <a:r>
              <a:rPr lang="en-US" dirty="0" smtClean="0"/>
              <a:t>C# and VB for 4.2</a:t>
            </a:r>
          </a:p>
          <a:p>
            <a:r>
              <a:rPr lang="en-US" dirty="0" smtClean="0"/>
              <a:t>Open source Apache Licensed</a:t>
            </a:r>
          </a:p>
          <a:p>
            <a:pPr lvl="1"/>
            <a:r>
              <a:rPr lang="en-US" dirty="0" smtClean="0"/>
              <a:t>Microsoft managed</a:t>
            </a:r>
          </a:p>
          <a:p>
            <a:pPr lvl="1"/>
            <a:r>
              <a:rPr lang="en-US" dirty="0" smtClean="0"/>
              <a:t>Community contributions in core source tree</a:t>
            </a:r>
          </a:p>
          <a:p>
            <a:pPr lvl="1"/>
            <a:r>
              <a:rPr lang="en-US" dirty="0" smtClean="0"/>
              <a:t>Anyone </a:t>
            </a:r>
            <a:r>
              <a:rPr lang="en-US" dirty="0" smtClean="0"/>
              <a:t>can port to any processor</a:t>
            </a:r>
          </a:p>
          <a:p>
            <a:pPr lvl="1"/>
            <a:r>
              <a:rPr lang="en-US" dirty="0" smtClean="0"/>
              <a:t>Vendors provide NETMF libraries (called Drivers) for their own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5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1085850"/>
            <a:ext cx="5257800" cy="377190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Target Device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81000" y="1085850"/>
            <a:ext cx="2209800" cy="377190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Developer Workstation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82752" y="2400300"/>
            <a:ext cx="1600200" cy="68580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Compiler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704" y="4000500"/>
            <a:ext cx="1600200" cy="68580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Debugger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704" y="3200400"/>
            <a:ext cx="1600200" cy="68580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Deployment Tool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600200"/>
            <a:ext cx="1600200" cy="68580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Bootloader</a:t>
            </a:r>
            <a:r>
              <a:rPr lang="en-US" dirty="0" smtClean="0">
                <a:solidFill>
                  <a:schemeClr val="bg1"/>
                </a:solidFill>
              </a:rPr>
              <a:t> Firmware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1600200"/>
            <a:ext cx="1828800" cy="308610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.NET Code (IL)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its required .NET libraries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62400" y="2914650"/>
            <a:ext cx="1600200" cy="177165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NETMF Runtime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2600" y="37719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1" y="3433346"/>
            <a:ext cx="10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Interprets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400" y="2286000"/>
            <a:ext cx="0" cy="628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99077" y="2400300"/>
            <a:ext cx="709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Loads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90800" y="3547086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2066" y="2914650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Deploys</a:t>
            </a:r>
          </a:p>
          <a:p>
            <a:r>
              <a:rPr lang="en-US" dirty="0" smtClean="0">
                <a:latin typeface="+mn-lt"/>
              </a:rPr>
              <a:t>To</a:t>
            </a:r>
            <a:endParaRPr lang="en-US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1600200"/>
            <a:ext cx="1600200" cy="68580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Source Code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66416" y="42291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62066" y="3875607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Debugs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79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22" y="3193345"/>
            <a:ext cx="2459278" cy="18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Form-Factor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6706" y="1200150"/>
            <a:ext cx="7722894" cy="3394075"/>
          </a:xfrm>
        </p:spPr>
        <p:txBody>
          <a:bodyPr/>
          <a:lstStyle/>
          <a:p>
            <a:r>
              <a:rPr lang="en-US" dirty="0" smtClean="0"/>
              <a:t>Physical layout from </a:t>
            </a:r>
            <a:r>
              <a:rPr lang="en-US" dirty="0" err="1" smtClean="0"/>
              <a:t>Arduino</a:t>
            </a:r>
            <a:endParaRPr lang="en-US" dirty="0" smtClean="0"/>
          </a:p>
          <a:p>
            <a:r>
              <a:rPr lang="en-US" dirty="0" smtClean="0"/>
              <a:t>.NETMF instead of Wiring/Processing/C++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2" y="2487662"/>
            <a:ext cx="3058818" cy="250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0" y="2633269"/>
            <a:ext cx="3263522" cy="251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69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.NET </a:t>
            </a:r>
            <a:r>
              <a:rPr lang="en-US" dirty="0" err="1" smtClean="0"/>
              <a:t>Gadgeteer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6706" y="1200150"/>
            <a:ext cx="7722894" cy="3394075"/>
          </a:xfrm>
        </p:spPr>
        <p:txBody>
          <a:bodyPr/>
          <a:lstStyle/>
          <a:p>
            <a:r>
              <a:rPr lang="en-US" dirty="0" smtClean="0"/>
              <a:t>Designed by Microsoft </a:t>
            </a:r>
            <a:r>
              <a:rPr lang="en-US" dirty="0" smtClean="0"/>
              <a:t>Research to lowe</a:t>
            </a:r>
            <a:r>
              <a:rPr lang="en-US" dirty="0" smtClean="0"/>
              <a:t>r barriers</a:t>
            </a:r>
            <a:endParaRPr lang="en-US" dirty="0" smtClean="0"/>
          </a:p>
          <a:p>
            <a:r>
              <a:rPr lang="en-US" dirty="0" smtClean="0"/>
              <a:t>Builds </a:t>
            </a:r>
            <a:r>
              <a:rPr lang="en-US" dirty="0" smtClean="0"/>
              <a:t>on .NET Micro Framework</a:t>
            </a:r>
          </a:p>
          <a:p>
            <a:r>
              <a:rPr lang="en-US" dirty="0" smtClean="0"/>
              <a:t>Extensions to </a:t>
            </a:r>
            <a:r>
              <a:rPr lang="en-US" dirty="0" smtClean="0"/>
              <a:t>NETMF and Visual Studio</a:t>
            </a:r>
            <a:endParaRPr lang="en-US" dirty="0" smtClean="0"/>
          </a:p>
          <a:p>
            <a:r>
              <a:rPr lang="en-US" dirty="0" smtClean="0"/>
              <a:t>Open hardware specification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12" y="2049002"/>
            <a:ext cx="2892188" cy="193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44" y="3041831"/>
            <a:ext cx="280736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7" y="3048772"/>
            <a:ext cx="2624167" cy="190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7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86" y="1979869"/>
            <a:ext cx="4172314" cy="30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Gadgeteer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354" y="1200150"/>
            <a:ext cx="7711246" cy="3394075"/>
          </a:xfrm>
        </p:spPr>
        <p:txBody>
          <a:bodyPr/>
          <a:lstStyle/>
          <a:p>
            <a:r>
              <a:rPr lang="en-US" dirty="0" smtClean="0"/>
              <a:t>Standardized socket types</a:t>
            </a:r>
          </a:p>
          <a:p>
            <a:r>
              <a:rPr lang="en-US" dirty="0" smtClean="0"/>
              <a:t>Makes </a:t>
            </a:r>
            <a:r>
              <a:rPr lang="en-US" dirty="0" err="1" smtClean="0"/>
              <a:t>solderless</a:t>
            </a:r>
            <a:r>
              <a:rPr lang="en-US" dirty="0" smtClean="0"/>
              <a:t> projects possible</a:t>
            </a:r>
          </a:p>
          <a:p>
            <a:r>
              <a:rPr lang="en-US" dirty="0" smtClean="0"/>
              <a:t>Visual Designer for connecting</a:t>
            </a:r>
          </a:p>
          <a:p>
            <a:r>
              <a:rPr lang="en-US" dirty="0" smtClean="0"/>
              <a:t>Open hardware spec</a:t>
            </a:r>
          </a:p>
          <a:p>
            <a:r>
              <a:rPr lang="en-US" dirty="0" smtClean="0"/>
              <a:t>Vendor-neutral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Makers</a:t>
            </a:r>
          </a:p>
          <a:p>
            <a:r>
              <a:rPr lang="en-US" dirty="0" smtClean="0"/>
              <a:t>Hobbyists 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Professionals prototyping new embedded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6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People like us are Making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Robots</a:t>
            </a:r>
          </a:p>
          <a:p>
            <a:r>
              <a:rPr lang="en-US" sz="1800" dirty="0" smtClean="0"/>
              <a:t>CNC Machines</a:t>
            </a:r>
          </a:p>
          <a:p>
            <a:r>
              <a:rPr lang="en-US" sz="1800" dirty="0" smtClean="0"/>
              <a:t>MIDI Controllers for music, and USB Audio Devices</a:t>
            </a:r>
          </a:p>
          <a:p>
            <a:r>
              <a:rPr lang="en-US" sz="1800" dirty="0" smtClean="0"/>
              <a:t>Home monitoring and security</a:t>
            </a:r>
          </a:p>
          <a:p>
            <a:r>
              <a:rPr lang="en-US" sz="1800" dirty="0" smtClean="0"/>
              <a:t>Azure and </a:t>
            </a:r>
            <a:r>
              <a:rPr lang="en-US" sz="1800" dirty="0" err="1" smtClean="0"/>
              <a:t>Pachube</a:t>
            </a:r>
            <a:r>
              <a:rPr lang="en-US" sz="1800" dirty="0" smtClean="0"/>
              <a:t>-connected sensor “Internet of Things” devices</a:t>
            </a:r>
          </a:p>
          <a:p>
            <a:r>
              <a:rPr lang="en-US" sz="1800" dirty="0" smtClean="0"/>
              <a:t>Tiny Web Servers</a:t>
            </a:r>
          </a:p>
          <a:p>
            <a:r>
              <a:rPr lang="en-US" sz="1800" dirty="0" smtClean="0"/>
              <a:t>Active Halloween Decorations</a:t>
            </a:r>
          </a:p>
          <a:p>
            <a:r>
              <a:rPr lang="en-US" sz="1800" dirty="0" smtClean="0"/>
              <a:t>IR Helicopter Controllers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Automated Cameras</a:t>
            </a:r>
          </a:p>
          <a:p>
            <a:r>
              <a:rPr lang="en-US" sz="1800" dirty="0" smtClean="0"/>
              <a:t>Build Machine Controllers</a:t>
            </a:r>
          </a:p>
          <a:p>
            <a:r>
              <a:rPr lang="en-US" sz="1800" dirty="0" smtClean="0"/>
              <a:t>Weather </a:t>
            </a:r>
            <a:r>
              <a:rPr lang="en-US" sz="1800" dirty="0"/>
              <a:t>Stations</a:t>
            </a:r>
          </a:p>
          <a:p>
            <a:r>
              <a:rPr lang="en-US" sz="1800" dirty="0"/>
              <a:t>Aquarium Controllers</a:t>
            </a:r>
          </a:p>
          <a:p>
            <a:r>
              <a:rPr lang="en-US" sz="1800" dirty="0"/>
              <a:t>Water cannons</a:t>
            </a:r>
          </a:p>
          <a:p>
            <a:r>
              <a:rPr lang="en-US" sz="1800" dirty="0" err="1" smtClean="0"/>
              <a:t>Quadcopters</a:t>
            </a:r>
            <a:endParaRPr lang="en-US" sz="1800" dirty="0" smtClean="0"/>
          </a:p>
          <a:p>
            <a:r>
              <a:rPr lang="en-US" sz="1800" dirty="0" smtClean="0"/>
              <a:t>Hand-Held Game Devices</a:t>
            </a:r>
          </a:p>
          <a:p>
            <a:r>
              <a:rPr lang="en-US" sz="1800" dirty="0" smtClean="0"/>
              <a:t>Clocks (binary, tube and more)</a:t>
            </a:r>
          </a:p>
          <a:p>
            <a:r>
              <a:rPr lang="en-US" sz="1800" dirty="0" smtClean="0"/>
              <a:t>Creepy kids toys</a:t>
            </a:r>
          </a:p>
        </p:txBody>
      </p:sp>
    </p:spTree>
    <p:extLst>
      <p:ext uri="{BB962C8B-B14F-4D97-AF65-F5344CB8AC3E}">
        <p14:creationId xmlns:p14="http://schemas.microsoft.com/office/powerpoint/2010/main" val="21392729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ete's Dark Color Sc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BBB59"/>
      </a:accent2>
      <a:accent3>
        <a:srgbClr val="8064A2"/>
      </a:accent3>
      <a:accent4>
        <a:srgbClr val="4BACC6"/>
      </a:accent4>
      <a:accent5>
        <a:srgbClr val="F79646"/>
      </a:accent5>
      <a:accent6>
        <a:srgbClr val="FFFFFF"/>
      </a:accent6>
      <a:hlink>
        <a:srgbClr val="92CDDC"/>
      </a:hlink>
      <a:folHlink>
        <a:srgbClr val="92CDDC"/>
      </a:folHlink>
    </a:clrScheme>
    <a:fontScheme name="Segoe Mixt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568</Words>
  <Application>Microsoft Office PowerPoint</Application>
  <PresentationFormat>On-screen Show (16:9)</PresentationFormat>
  <Paragraphs>125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The .NET Micro Framework  and .NET Gadgeteer </vt:lpstr>
      <vt:lpstr>NETMF: Many Form Factors</vt:lpstr>
      <vt:lpstr>One Toolset</vt:lpstr>
      <vt:lpstr>Architecture</vt:lpstr>
      <vt:lpstr>Arduino Form-Factor</vt:lpstr>
      <vt:lpstr>.NET Gadgeteer</vt:lpstr>
      <vt:lpstr>Gadgeteer Modules</vt:lpstr>
      <vt:lpstr>Target Audiences</vt:lpstr>
      <vt:lpstr>What People like us are Making</vt:lpstr>
      <vt:lpstr>What Microsoft is Making</vt:lpstr>
      <vt:lpstr>Why for you?</vt:lpstr>
      <vt:lpstr>Why for new devs and your kids?</vt:lpstr>
      <vt:lpstr>DEMO</vt:lpstr>
      <vt:lpstr>Summary</vt:lpstr>
      <vt:lpstr>Where to find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Peter Brown</dc:creator>
  <cp:lastModifiedBy>Peter Brown</cp:lastModifiedBy>
  <cp:revision>110</cp:revision>
  <dcterms:created xsi:type="dcterms:W3CDTF">2004-06-15T18:50:25Z</dcterms:created>
  <dcterms:modified xsi:type="dcterms:W3CDTF">2012-02-16T21:49:49Z</dcterms:modified>
</cp:coreProperties>
</file>